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84" r:id="rId4"/>
    <p:sldId id="258" r:id="rId5"/>
    <p:sldId id="363" r:id="rId6"/>
    <p:sldId id="259" r:id="rId7"/>
    <p:sldId id="260" r:id="rId8"/>
    <p:sldId id="261" r:id="rId9"/>
    <p:sldId id="262" r:id="rId10"/>
    <p:sldId id="263" r:id="rId11"/>
    <p:sldId id="285" r:id="rId12"/>
    <p:sldId id="264" r:id="rId13"/>
    <p:sldId id="26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59" r:id="rId24"/>
    <p:sldId id="360" r:id="rId25"/>
    <p:sldId id="361" r:id="rId26"/>
    <p:sldId id="362" r:id="rId27"/>
    <p:sldId id="295" r:id="rId28"/>
    <p:sldId id="296" r:id="rId29"/>
    <p:sldId id="364" r:id="rId30"/>
    <p:sldId id="365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58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66" r:id="rId80"/>
    <p:sldId id="353" r:id="rId81"/>
    <p:sldId id="354" r:id="rId82"/>
    <p:sldId id="367" r:id="rId83"/>
    <p:sldId id="370" r:id="rId84"/>
    <p:sldId id="355" r:id="rId85"/>
    <p:sldId id="368" r:id="rId86"/>
    <p:sldId id="369" r:id="rId87"/>
    <p:sldId id="356" r:id="rId88"/>
    <p:sldId id="357" r:id="rId89"/>
    <p:sldId id="269" r:id="rId90"/>
    <p:sldId id="270" r:id="rId91"/>
    <p:sldId id="271" r:id="rId92"/>
    <p:sldId id="272" r:id="rId93"/>
    <p:sldId id="273" r:id="rId94"/>
    <p:sldId id="274" r:id="rId95"/>
    <p:sldId id="275" r:id="rId96"/>
    <p:sldId id="276" r:id="rId97"/>
    <p:sldId id="277" r:id="rId98"/>
    <p:sldId id="278" r:id="rId99"/>
    <p:sldId id="279" r:id="rId100"/>
    <p:sldId id="280" r:id="rId101"/>
    <p:sldId id="281" r:id="rId102"/>
    <p:sldId id="282" r:id="rId103"/>
    <p:sldId id="28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CDEE6-EB08-4B67-8E50-76848A28AE93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BB957-FC03-4B6C-8FD4-2423EAC7F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 smtClean="0"/>
          </a:p>
        </p:txBody>
      </p:sp>
      <p:sp>
        <p:nvSpPr>
          <p:cNvPr id="471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84430-EC61-442B-9D0E-13CE5D748C91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84430-EC61-442B-9D0E-13CE5D748C91}" type="slidenum">
              <a:rPr lang="en-US" smtClean="0"/>
              <a:pPr/>
              <a:t>99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804E6-21DB-4F5B-8B00-F8D0E381AAC7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2B2DA-76A4-4751-A4D8-98B9453E30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-3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SOFTWARE TESTING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ESSENTIAL 6</a:t>
            </a:r>
          </a:p>
          <a:p>
            <a:pPr algn="just"/>
            <a:r>
              <a:rPr lang="en-US" sz="2400" b="1" u="sng" dirty="0" smtClean="0"/>
              <a:t>CULTIVATE A POSITIVE TEAM ATTITUDE OF CREATIVE DESTRUCTION</a:t>
            </a:r>
          </a:p>
          <a:p>
            <a:pPr algn="just"/>
            <a:r>
              <a:rPr lang="en-US" sz="2400" dirty="0" smtClean="0"/>
              <a:t>Testing require </a:t>
            </a:r>
            <a:r>
              <a:rPr lang="en-US" sz="2400" dirty="0" smtClean="0">
                <a:solidFill>
                  <a:srgbClr val="FF0000"/>
                </a:solidFill>
              </a:rPr>
              <a:t>disciplined creativity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Good testing is that which discover </a:t>
            </a:r>
            <a:r>
              <a:rPr lang="en-US" sz="2400" b="1" dirty="0" smtClean="0"/>
              <a:t>defect in product </a:t>
            </a:r>
            <a:r>
              <a:rPr lang="en-US" sz="2400" dirty="0" smtClean="0"/>
              <a:t>require real ingenuity, may be view as destructive.</a:t>
            </a:r>
          </a:p>
          <a:p>
            <a:pPr algn="just"/>
            <a:r>
              <a:rPr lang="en-US" sz="2400" dirty="0" smtClean="0"/>
              <a:t>Establishing the proper </a:t>
            </a:r>
            <a:r>
              <a:rPr lang="en-US" sz="2400" b="1" dirty="0" smtClean="0">
                <a:solidFill>
                  <a:srgbClr val="FF0000"/>
                </a:solidFill>
              </a:rPr>
              <a:t>"test to break" </a:t>
            </a:r>
            <a:r>
              <a:rPr lang="en-US" sz="2400" dirty="0" smtClean="0"/>
              <a:t>mental attitude has a profound effect on testing success.</a:t>
            </a:r>
          </a:p>
          <a:p>
            <a:pPr algn="just"/>
            <a:r>
              <a:rPr lang="en-US" sz="2400" dirty="0" smtClean="0"/>
              <a:t>Testers make </a:t>
            </a:r>
            <a:r>
              <a:rPr lang="en-US" sz="2400" b="1" dirty="0" smtClean="0">
                <a:solidFill>
                  <a:srgbClr val="FF0000"/>
                </a:solidFill>
              </a:rPr>
              <a:t>vital positive contributions </a:t>
            </a:r>
            <a:r>
              <a:rPr lang="en-US" sz="2400" dirty="0" smtClean="0"/>
              <a:t>throughout the development process to ensure the quality of the product</a:t>
            </a:r>
          </a:p>
          <a:p>
            <a:pPr algn="just">
              <a:buNone/>
            </a:pP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685800"/>
            <a:ext cx="3181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400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505200"/>
            <a:ext cx="7010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828800"/>
            <a:ext cx="7162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 design specification : insist that development produce an internal design specification.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and state of the practice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Software testing is yet to become fundamental component of university software engineering </a:t>
            </a:r>
            <a:r>
              <a:rPr lang="en-US" sz="2400" dirty="0" err="1" smtClean="0"/>
              <a:t>curicula</a:t>
            </a:r>
            <a:endParaRPr lang="en-US" sz="2400" dirty="0" smtClean="0"/>
          </a:p>
          <a:p>
            <a:pPr algn="just"/>
            <a:r>
              <a:rPr lang="en-US" sz="2400" dirty="0" smtClean="0"/>
              <a:t>Many well known </a:t>
            </a:r>
            <a:r>
              <a:rPr lang="en-US" sz="2400" b="1" dirty="0" smtClean="0"/>
              <a:t>methods are not used in industry today </a:t>
            </a:r>
            <a:r>
              <a:rPr lang="en-US" sz="2400" dirty="0" smtClean="0"/>
              <a:t>and development of </a:t>
            </a:r>
            <a:r>
              <a:rPr lang="en-US" sz="2400" dirty="0" smtClean="0">
                <a:solidFill>
                  <a:srgbClr val="FF0000"/>
                </a:solidFill>
              </a:rPr>
              <a:t>software system remain inordinately expensive, fraught with costly error</a:t>
            </a:r>
          </a:p>
          <a:p>
            <a:pPr algn="just"/>
            <a:r>
              <a:rPr lang="en-US" sz="2400" b="1" dirty="0" smtClean="0"/>
              <a:t>50% of development effort is spent on testing</a:t>
            </a:r>
          </a:p>
          <a:p>
            <a:pPr algn="just"/>
            <a:r>
              <a:rPr lang="en-US" sz="2400" dirty="0" smtClean="0"/>
              <a:t>Many of the people responsible for testing are </a:t>
            </a:r>
            <a:r>
              <a:rPr lang="en-US" sz="2400" b="1" dirty="0" smtClean="0">
                <a:solidFill>
                  <a:srgbClr val="FF0000"/>
                </a:solidFill>
              </a:rPr>
              <a:t>struggling for viable working platform , available tools in the software development environment.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Until </a:t>
            </a:r>
            <a:r>
              <a:rPr lang="en-US" sz="2400" b="1" dirty="0" smtClean="0"/>
              <a:t>1956</a:t>
            </a:r>
            <a:r>
              <a:rPr lang="en-US" sz="2400" dirty="0" smtClean="0"/>
              <a:t> it was the </a:t>
            </a:r>
            <a:r>
              <a:rPr lang="en-US" sz="2400" dirty="0" smtClean="0">
                <a:solidFill>
                  <a:srgbClr val="FF0000"/>
                </a:solidFill>
              </a:rPr>
              <a:t>debugging oriented period</a:t>
            </a:r>
            <a:r>
              <a:rPr lang="en-US" sz="2400" dirty="0" smtClean="0"/>
              <a:t>, where testing was often </a:t>
            </a:r>
            <a:r>
              <a:rPr lang="en-US" sz="2400" b="1" dirty="0" smtClean="0"/>
              <a:t>associated to debugging: </a:t>
            </a:r>
            <a:r>
              <a:rPr lang="en-US" sz="2400" b="1" dirty="0" smtClean="0">
                <a:solidFill>
                  <a:srgbClr val="FF0000"/>
                </a:solidFill>
              </a:rPr>
              <a:t>there was no clear difference between testing and debugging. </a:t>
            </a:r>
          </a:p>
          <a:p>
            <a:pPr algn="just"/>
            <a:r>
              <a:rPr lang="en-US" sz="2400" dirty="0" smtClean="0"/>
              <a:t>From </a:t>
            </a:r>
            <a:r>
              <a:rPr lang="en-US" sz="2400" b="1" dirty="0" smtClean="0"/>
              <a:t>1957-1978</a:t>
            </a:r>
            <a:r>
              <a:rPr lang="en-US" sz="2400" dirty="0" smtClean="0"/>
              <a:t> there was the demonstration oriented period where </a:t>
            </a:r>
            <a:r>
              <a:rPr lang="en-US" sz="2400" b="1" dirty="0" smtClean="0">
                <a:solidFill>
                  <a:srgbClr val="FF0000"/>
                </a:solidFill>
              </a:rPr>
              <a:t>debugging and testing was distinguished </a:t>
            </a:r>
            <a:r>
              <a:rPr lang="en-US" sz="2400" dirty="0" smtClean="0"/>
              <a:t>now - in this period it was shown, that software satisfies the requirements.</a:t>
            </a:r>
          </a:p>
          <a:p>
            <a:pPr algn="just"/>
            <a:r>
              <a:rPr lang="en-US" sz="2400" dirty="0" smtClean="0"/>
              <a:t> The time between </a:t>
            </a:r>
            <a:r>
              <a:rPr lang="en-US" sz="2400" b="1" dirty="0" smtClean="0"/>
              <a:t>1979-1982</a:t>
            </a:r>
            <a:r>
              <a:rPr lang="en-US" sz="2400" dirty="0" smtClean="0"/>
              <a:t> is announced as the </a:t>
            </a:r>
            <a:r>
              <a:rPr lang="en-US" sz="2400" b="1" dirty="0" smtClean="0">
                <a:solidFill>
                  <a:srgbClr val="FF0000"/>
                </a:solidFill>
              </a:rPr>
              <a:t>destruction oriented period</a:t>
            </a:r>
            <a:r>
              <a:rPr lang="en-US" sz="2400" dirty="0" smtClean="0"/>
              <a:t>, where the goal was to find errors.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smtClean="0"/>
              <a:t>1983-1987</a:t>
            </a:r>
            <a:r>
              <a:rPr lang="en-US" sz="2400" dirty="0" smtClean="0"/>
              <a:t> is classified as the </a:t>
            </a:r>
            <a:r>
              <a:rPr lang="en-US" sz="2400" b="1" dirty="0" smtClean="0">
                <a:solidFill>
                  <a:srgbClr val="FF0000"/>
                </a:solidFill>
              </a:rPr>
              <a:t>evaluation oriented period</a:t>
            </a:r>
            <a:r>
              <a:rPr lang="en-US" sz="2400" dirty="0" smtClean="0"/>
              <a:t>: intention here is that during the </a:t>
            </a:r>
            <a:r>
              <a:rPr lang="en-US" sz="2400" b="1" dirty="0" smtClean="0"/>
              <a:t>software lifecycle -&gt; </a:t>
            </a:r>
            <a:r>
              <a:rPr lang="en-US" sz="2400" b="1" dirty="0" smtClean="0">
                <a:solidFill>
                  <a:srgbClr val="FF0000"/>
                </a:solidFill>
              </a:rPr>
              <a:t>product evaluation is provided to measure quality</a:t>
            </a:r>
            <a:r>
              <a:rPr lang="en-US" sz="2400" b="1" dirty="0" smtClean="0"/>
              <a:t>.</a:t>
            </a:r>
          </a:p>
          <a:p>
            <a:pPr algn="just"/>
            <a:r>
              <a:rPr lang="en-US" sz="2400" dirty="0" smtClean="0"/>
              <a:t> From </a:t>
            </a:r>
            <a:r>
              <a:rPr lang="en-US" sz="2400" b="1" dirty="0" smtClean="0"/>
              <a:t>1988</a:t>
            </a:r>
            <a:r>
              <a:rPr lang="en-US" sz="2400" dirty="0" smtClean="0"/>
              <a:t> on it was seen as </a:t>
            </a:r>
            <a:r>
              <a:rPr lang="en-US" sz="2400" b="1" dirty="0" smtClean="0">
                <a:solidFill>
                  <a:srgbClr val="FF0000"/>
                </a:solidFill>
              </a:rPr>
              <a:t>prevention oriented </a:t>
            </a:r>
            <a:r>
              <a:rPr lang="en-US" sz="2400" dirty="0" smtClean="0"/>
              <a:t>period where tests were to demonstrate that software satisfies its </a:t>
            </a:r>
            <a:r>
              <a:rPr lang="en-US" sz="2400" b="1" dirty="0" smtClean="0">
                <a:solidFill>
                  <a:srgbClr val="FF0000"/>
                </a:solidFill>
              </a:rPr>
              <a:t>specification, to detect faults and to prevent faults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76400"/>
            <a:ext cx="70627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Quality assurance defined in the literature as function with </a:t>
            </a:r>
            <a:endParaRPr lang="en-IN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200400"/>
            <a:ext cx="609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85800" y="12192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/>
              <a:t>SOFTWARE QUALITY ASSURANCE (SQA)</a:t>
            </a:r>
            <a:r>
              <a:rPr lang="en-IN" sz="2000" dirty="0" smtClean="0"/>
              <a:t> is a set of activities for ensuring quality of software products</a:t>
            </a:r>
            <a:endParaRPr lang="en-IN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clean sheet approach to 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Start with clean sheet of paper and </a:t>
            </a:r>
            <a:r>
              <a:rPr lang="en-US" sz="2400" b="1" dirty="0" smtClean="0">
                <a:solidFill>
                  <a:srgbClr val="FF0000"/>
                </a:solidFill>
              </a:rPr>
              <a:t>keep running list of potential improvement are key to renovating the software testing process.</a:t>
            </a:r>
          </a:p>
          <a:p>
            <a:pPr algn="just">
              <a:buNone/>
            </a:pPr>
            <a:r>
              <a:rPr lang="en-US" sz="2400" dirty="0" smtClean="0"/>
              <a:t>The idea take many forms like</a:t>
            </a:r>
          </a:p>
          <a:p>
            <a:pPr algn="just"/>
            <a:r>
              <a:rPr lang="en-US" sz="2400" b="1" dirty="0" smtClean="0"/>
              <a:t>New tools or tool you want to investigate</a:t>
            </a:r>
          </a:p>
          <a:p>
            <a:pPr algn="just"/>
            <a:r>
              <a:rPr lang="en-US" sz="2400" b="1" dirty="0" smtClean="0"/>
              <a:t>Fundamental change in software test process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114800"/>
            <a:ext cx="6858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Prioritize improvements the software testing function group.</a:t>
            </a:r>
          </a:p>
          <a:p>
            <a:pPr algn="just"/>
            <a:r>
              <a:rPr lang="en-US" sz="2400" dirty="0" smtClean="0"/>
              <a:t>Identify idea on your sheet as being </a:t>
            </a:r>
          </a:p>
          <a:p>
            <a:pPr algn="just"/>
            <a:endParaRPr lang="en-IN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895600"/>
            <a:ext cx="5867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a practical perspective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Software is written by people and people make mistake.</a:t>
            </a:r>
          </a:p>
          <a:p>
            <a:pPr algn="just"/>
            <a:r>
              <a:rPr lang="en-US" sz="2400" dirty="0" smtClean="0"/>
              <a:t>In standard commercial software errors are present.</a:t>
            </a:r>
          </a:p>
          <a:p>
            <a:pPr algn="just"/>
            <a:r>
              <a:rPr lang="en-US" sz="2400" dirty="0" smtClean="0"/>
              <a:t>These errors are expensive </a:t>
            </a:r>
          </a:p>
          <a:p>
            <a:pPr algn="just"/>
            <a:r>
              <a:rPr lang="en-US" sz="2400" b="1" dirty="0" smtClean="0">
                <a:solidFill>
                  <a:srgbClr val="FF0000"/>
                </a:solidFill>
              </a:rPr>
              <a:t>Work to locate them early, especially more critical one.</a:t>
            </a:r>
          </a:p>
          <a:p>
            <a:pPr algn="just"/>
            <a:r>
              <a:rPr lang="en-US" sz="2400" dirty="0" smtClean="0"/>
              <a:t>Implement appropriate testing technique</a:t>
            </a:r>
          </a:p>
          <a:p>
            <a:pPr algn="just"/>
            <a:r>
              <a:rPr lang="en-US" sz="2400" dirty="0" smtClean="0"/>
              <a:t>Testers are not in charge of whole quality program .But </a:t>
            </a:r>
            <a:r>
              <a:rPr lang="en-US" sz="2400" dirty="0" smtClean="0">
                <a:solidFill>
                  <a:srgbClr val="FF0000"/>
                </a:solidFill>
              </a:rPr>
              <a:t>quality decision should ultimately based on customer satisfaction.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52601"/>
            <a:ext cx="7543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SIX ESSENTIALS OF SOFTWARE TESTING</a:t>
            </a:r>
          </a:p>
          <a:p>
            <a:r>
              <a:rPr lang="en-US" dirty="0" smtClean="0"/>
              <a:t>STATE OF ART AND STATE OF PRACTICE</a:t>
            </a:r>
          </a:p>
          <a:p>
            <a:r>
              <a:rPr lang="en-US" dirty="0" smtClean="0"/>
              <a:t>CLEAN SHEET APPROACH</a:t>
            </a:r>
          </a:p>
          <a:p>
            <a:r>
              <a:rPr lang="en-US" dirty="0" smtClean="0"/>
              <a:t>ESTABLISHING A PRACTICAL PERSPECTIVES</a:t>
            </a:r>
          </a:p>
          <a:p>
            <a:r>
              <a:rPr lang="en-US" dirty="0" smtClean="0"/>
              <a:t>CRITICAL CHOICES</a:t>
            </a:r>
          </a:p>
          <a:p>
            <a:r>
              <a:rPr lang="en-US" dirty="0" smtClean="0"/>
              <a:t>CRITICAL DISIPLINES</a:t>
            </a:r>
          </a:p>
          <a:p>
            <a:r>
              <a:rPr lang="en-US" dirty="0" smtClean="0"/>
              <a:t>FRAMEWORKS FOR TESTING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All error are costly: Undetected as well as</a:t>
            </a:r>
            <a:r>
              <a:rPr lang="en-US" sz="2400" b="1" dirty="0" smtClean="0">
                <a:solidFill>
                  <a:srgbClr val="FF0000"/>
                </a:solidFill>
              </a:rPr>
              <a:t> error detected late in the software development process are most expensive </a:t>
            </a:r>
          </a:p>
          <a:p>
            <a:pPr algn="just"/>
            <a:r>
              <a:rPr lang="en-US" sz="2400" dirty="0" smtClean="0"/>
              <a:t>Undetected error migrate downstream within </a:t>
            </a:r>
            <a:r>
              <a:rPr lang="en-US" sz="2400" dirty="0" smtClean="0">
                <a:solidFill>
                  <a:srgbClr val="FF0000"/>
                </a:solidFill>
              </a:rPr>
              <a:t>system to cause failure.</a:t>
            </a:r>
          </a:p>
          <a:p>
            <a:pPr algn="just"/>
            <a:r>
              <a:rPr lang="en-US" sz="2400" dirty="0" smtClean="0"/>
              <a:t>If it is detected only after later stages of the development they became costly to rework.</a:t>
            </a:r>
          </a:p>
          <a:p>
            <a:pPr algn="just"/>
            <a:r>
              <a:rPr lang="en-US" sz="2400" dirty="0" smtClean="0"/>
              <a:t>If not detected cause failure.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testing really? Some definition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6276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63817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953000"/>
            <a:ext cx="65532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dfhf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81000"/>
            <a:ext cx="52578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 smtClean="0"/>
              <a:t>Testers hunt errors</a:t>
            </a:r>
          </a:p>
          <a:p>
            <a:pPr algn="just"/>
            <a:r>
              <a:rPr lang="en-US" sz="2400" dirty="0" smtClean="0"/>
              <a:t>If the tester job is to find every error or fault or weakness in the work product, then </a:t>
            </a:r>
            <a:r>
              <a:rPr lang="en-US" sz="2400" b="1" dirty="0" smtClean="0"/>
              <a:t>good test is one that has good probability of detecting undiscovered error </a:t>
            </a:r>
            <a:r>
              <a:rPr lang="en-US" sz="2400" dirty="0" smtClean="0"/>
              <a:t>and successful test is one that detect undiscovered error.</a:t>
            </a:r>
          </a:p>
          <a:p>
            <a:pPr algn="just"/>
            <a:r>
              <a:rPr lang="en-US" sz="2400" dirty="0" smtClean="0"/>
              <a:t>The focus on showing the presence of error is basic attitude of good tester.</a:t>
            </a:r>
          </a:p>
          <a:p>
            <a:pPr algn="just"/>
            <a:r>
              <a:rPr lang="en-US" sz="2400" b="1" dirty="0" smtClean="0"/>
              <a:t>Detected error are celebrated for the good of the product</a:t>
            </a:r>
          </a:p>
          <a:p>
            <a:pPr algn="just"/>
            <a:r>
              <a:rPr lang="en-US" sz="2400" dirty="0" smtClean="0"/>
              <a:t>It gives personal satisfaction , we feel good if we find defects.</a:t>
            </a:r>
            <a:endParaRPr lang="en-IN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Testers are destructive- but creatively so</a:t>
            </a:r>
          </a:p>
          <a:p>
            <a:pPr algn="just"/>
            <a:r>
              <a:rPr lang="en-US" sz="2400" dirty="0" smtClean="0"/>
              <a:t>Testing is positive and creative effort of destruction .</a:t>
            </a:r>
          </a:p>
          <a:p>
            <a:pPr algn="just"/>
            <a:r>
              <a:rPr lang="en-US" sz="2400" dirty="0" smtClean="0"/>
              <a:t>It take </a:t>
            </a:r>
            <a:r>
              <a:rPr lang="en-US" sz="2400" b="1" dirty="0" smtClean="0"/>
              <a:t>imagination persistence and strong sense </a:t>
            </a:r>
            <a:r>
              <a:rPr lang="en-US" sz="2400" dirty="0" smtClean="0"/>
              <a:t>of mission to systematically locate the weakness in complex structure and to demonstrate its failure.</a:t>
            </a:r>
          </a:p>
          <a:p>
            <a:pPr algn="just"/>
            <a:r>
              <a:rPr lang="en-US" sz="2800" b="1" dirty="0" smtClean="0"/>
              <a:t>Testers pursue error not people</a:t>
            </a:r>
          </a:p>
          <a:p>
            <a:pPr algn="just"/>
            <a:r>
              <a:rPr lang="en-US" sz="2400" dirty="0" smtClean="0"/>
              <a:t>Error are in the work product , not in the person who made mistake.</a:t>
            </a:r>
          </a:p>
          <a:p>
            <a:pPr algn="just"/>
            <a:r>
              <a:rPr lang="en-US" sz="2400" dirty="0" smtClean="0"/>
              <a:t>With the test to destroy attitude we are not attacking individual in the organization or team but looking for error in the developed work product.</a:t>
            </a:r>
          </a:p>
          <a:p>
            <a:pPr algn="just"/>
            <a:r>
              <a:rPr lang="en-US" sz="2400" dirty="0" smtClean="0"/>
              <a:t>The key to manage the developer and tester as team.</a:t>
            </a:r>
          </a:p>
          <a:p>
            <a:pPr algn="just"/>
            <a:r>
              <a:rPr lang="en-US" sz="3500" b="1" dirty="0" smtClean="0"/>
              <a:t>Testers add value</a:t>
            </a:r>
          </a:p>
          <a:p>
            <a:pPr algn="just"/>
            <a:r>
              <a:rPr lang="en-US" sz="2400" dirty="0" smtClean="0"/>
              <a:t>Testers add value to product by discovering error and getting them on table as early as possible</a:t>
            </a:r>
            <a:endParaRPr lang="en-I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447800"/>
            <a:ext cx="6057900" cy="317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Suggestion for clean sheet approach:</a:t>
            </a:r>
            <a:endParaRPr lang="en-IN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33600"/>
            <a:ext cx="6553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962400"/>
            <a:ext cx="7467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124200"/>
            <a:ext cx="6400800" cy="1752600"/>
          </a:xfrm>
        </p:spPr>
        <p:txBody>
          <a:bodyPr/>
          <a:lstStyle/>
          <a:p>
            <a:r>
              <a:rPr lang="en-US" dirty="0" smtClean="0"/>
              <a:t>CHAPTER 5</a:t>
            </a:r>
          </a:p>
          <a:p>
            <a:r>
              <a:rPr lang="en-US" dirty="0" smtClean="0"/>
              <a:t>CRITICAL CHOICES: what when and how to test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RISK AND RISK MANAGEMENT</a:t>
            </a:r>
          </a:p>
          <a:p>
            <a:r>
              <a:rPr lang="en-US" sz="2800" dirty="0" smtClean="0"/>
              <a:t>START TESTING EARLY</a:t>
            </a:r>
          </a:p>
          <a:p>
            <a:r>
              <a:rPr lang="en-US" sz="2800" dirty="0" smtClean="0"/>
              <a:t>BASIC FORMS OF TESTING PROCESS</a:t>
            </a:r>
          </a:p>
          <a:p>
            <a:r>
              <a:rPr lang="en-US" sz="2800" dirty="0" smtClean="0"/>
              <a:t>TESTING,THE DEVELOPMENT CYCLE,REAL WORLD OF CONTACTS</a:t>
            </a:r>
          </a:p>
          <a:p>
            <a:r>
              <a:rPr lang="en-US" sz="2800" dirty="0" smtClean="0"/>
              <a:t>EFFECTIVE TESTING AND COST EFFECTIVE TESTING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b="1" dirty="0" smtClean="0"/>
              <a:t>Exhaustive testing </a:t>
            </a:r>
            <a:r>
              <a:rPr lang="en-US" dirty="0" smtClean="0"/>
              <a:t>mean that product never reach the market because testing would never be completed.</a:t>
            </a:r>
          </a:p>
          <a:p>
            <a:pPr algn="just"/>
            <a:r>
              <a:rPr lang="en-US" b="1" dirty="0" smtClean="0"/>
              <a:t>Fifty percent </a:t>
            </a:r>
            <a:r>
              <a:rPr lang="en-US" dirty="0" smtClean="0"/>
              <a:t>or  more time of developmental organization is spent on error detection and removal.</a:t>
            </a:r>
          </a:p>
          <a:p>
            <a:pPr algn="just"/>
            <a:r>
              <a:rPr lang="en-US" dirty="0" smtClean="0"/>
              <a:t>One choice is </a:t>
            </a:r>
            <a:r>
              <a:rPr lang="en-US" b="1" dirty="0" smtClean="0"/>
              <a:t>test the right things- </a:t>
            </a:r>
            <a:r>
              <a:rPr lang="en-US" dirty="0" smtClean="0"/>
              <a:t>ensure more critical items are tested don’t waste resource on less important items.</a:t>
            </a:r>
          </a:p>
          <a:p>
            <a:pPr algn="just"/>
            <a:r>
              <a:rPr lang="en-US" b="1" dirty="0" smtClean="0"/>
              <a:t>Test early</a:t>
            </a:r>
            <a:r>
              <a:rPr lang="en-US" dirty="0" smtClean="0"/>
              <a:t>: Prevent costly migration</a:t>
            </a:r>
          </a:p>
          <a:p>
            <a:pPr algn="just"/>
            <a:r>
              <a:rPr lang="en-US" dirty="0" smtClean="0"/>
              <a:t>Testing life cycle include verification testing and validation testing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429000" y="457200"/>
            <a:ext cx="2776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Introduction</a:t>
            </a:r>
            <a:endParaRPr lang="en-IN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SIX ESSENTIALS OF SOFTWARE TESTING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THE QUALITY OF THE TEST PROCESS </a:t>
            </a:r>
            <a:r>
              <a:rPr lang="en-US" sz="2000" b="1" dirty="0" smtClean="0"/>
              <a:t>DETERMINES THE SUCCESS OF THE TEST EFFORT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PREVENT DEFECT MIGRATION </a:t>
            </a:r>
            <a:r>
              <a:rPr lang="en-US" sz="2000" b="1" dirty="0" smtClean="0"/>
              <a:t>BY USING EARLY LIFE-CYCLE TESTING TECHNIQUES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/>
              <a:t>THE TIME FOR </a:t>
            </a:r>
            <a:r>
              <a:rPr lang="en-US" sz="2000" b="1" dirty="0" smtClean="0">
                <a:solidFill>
                  <a:srgbClr val="FF0000"/>
                </a:solidFill>
              </a:rPr>
              <a:t>SOFTWARE TESTING TOOLS IS NOW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A REAL PERSON MUST TAKE RESPONSIBILITY </a:t>
            </a:r>
            <a:r>
              <a:rPr lang="en-US" sz="2000" b="1" dirty="0" smtClean="0"/>
              <a:t>FOR IMPROVING THE TESTING PROCESS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/>
              <a:t>TESTING IS A PROFESSIONAL DISCIPLINE </a:t>
            </a:r>
            <a:r>
              <a:rPr lang="en-US" sz="2000" b="1" dirty="0" smtClean="0">
                <a:solidFill>
                  <a:srgbClr val="FF0000"/>
                </a:solidFill>
              </a:rPr>
              <a:t>REQUIRING TRAINED, SKILLED PEOPLE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CULTIVATE A POSITIVE TEAM ATTITUDE </a:t>
            </a:r>
            <a:r>
              <a:rPr lang="en-US" sz="2000" b="1" dirty="0" smtClean="0"/>
              <a:t>OF CREATIVE DESTRUCTION</a:t>
            </a:r>
          </a:p>
          <a:p>
            <a:pPr algn="just">
              <a:buFont typeface="+mj-lt"/>
              <a:buAutoNum type="arabicPeriod"/>
            </a:pPr>
            <a:endParaRPr lang="en-US" sz="1800" b="1" u="sng" dirty="0" smtClean="0"/>
          </a:p>
          <a:p>
            <a:pPr algn="just"/>
            <a:endParaRPr lang="en-US" sz="1800" b="1" u="sng" dirty="0" smtClean="0"/>
          </a:p>
          <a:p>
            <a:pPr algn="just"/>
            <a:endParaRPr lang="en-US" sz="1800" b="1" dirty="0" smtClean="0"/>
          </a:p>
          <a:p>
            <a:endParaRPr lang="en-US" b="1" u="sng" dirty="0" smtClean="0"/>
          </a:p>
          <a:p>
            <a:endParaRPr lang="en-US" b="1" u="sng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Critical items are tested not waste resource on limited resources , error are closure to the phase where they are introduced</a:t>
            </a:r>
          </a:p>
          <a:p>
            <a:pPr algn="just"/>
            <a:r>
              <a:rPr lang="en-US" sz="2400" dirty="0" smtClean="0"/>
              <a:t>Costly migration of error downstream.</a:t>
            </a:r>
            <a:endParaRPr lang="en-IN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risk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1"/>
            <a:ext cx="8153400" cy="264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6629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438400"/>
            <a:ext cx="6553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343400"/>
            <a:ext cx="6781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438400"/>
            <a:ext cx="6858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24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90800" y="5867400"/>
            <a:ext cx="427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Risk in system as a basis for testing choices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70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971800"/>
            <a:ext cx="6629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0"/>
            <a:ext cx="3857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Start testing early</a:t>
            </a:r>
            <a:endParaRPr lang="en-US" sz="4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0"/>
            <a:ext cx="754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71600"/>
            <a:ext cx="41814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981200"/>
            <a:ext cx="68294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FORMS OF TESTING:</a:t>
            </a:r>
          </a:p>
          <a:p>
            <a:r>
              <a:rPr lang="en-US" dirty="0" smtClean="0"/>
              <a:t>Verification</a:t>
            </a:r>
          </a:p>
          <a:p>
            <a:r>
              <a:rPr lang="en-US" dirty="0" smtClean="0"/>
              <a:t>validation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7620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73038"/>
            <a:ext cx="8991600" cy="817562"/>
          </a:xfrm>
        </p:spPr>
        <p:txBody>
          <a:bodyPr lIns="90840" tIns="44623" rIns="90840" bIns="44623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1.1  Verification and Validation Basic Concepts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838200" y="1227138"/>
            <a:ext cx="8001000" cy="4953000"/>
          </a:xfrm>
        </p:spPr>
        <p:txBody>
          <a:bodyPr lIns="90840" tIns="44623" rIns="90840" bIns="44623">
            <a:normAutofit fontScale="92500" lnSpcReduction="10000"/>
          </a:bodyPr>
          <a:lstStyle/>
          <a:p>
            <a:pPr eaLnBrk="1" hangingPunct="1"/>
            <a:r>
              <a:rPr lang="en-GB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Verification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	"</a:t>
            </a:r>
            <a:r>
              <a:rPr lang="en-GB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 we building the product right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algn="just" eaLnBrk="1" hangingPunct="1"/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The software should conform to its </a:t>
            </a:r>
            <a:r>
              <a:rPr lang="en-GB" b="1" u="sng" dirty="0" smtClean="0">
                <a:latin typeface="Times New Roman" pitchFamily="18" charset="0"/>
                <a:cs typeface="Times New Roman" pitchFamily="18" charset="0"/>
              </a:rPr>
              <a:t>specification</a:t>
            </a:r>
          </a:p>
          <a:p>
            <a:pPr algn="just" eaLnBrk="1" hangingPunct="1"/>
            <a:endParaRPr lang="en-GB" b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GB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Validation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	 "</a:t>
            </a:r>
            <a:r>
              <a:rPr lang="en-GB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 we building the right product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eaLnBrk="1" hangingPunct="1"/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The software should do what the user really requires. </a:t>
            </a:r>
          </a:p>
          <a:p>
            <a:pPr eaLnBrk="1" hangingPunct="1"/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i.e. is the customer need </a:t>
            </a:r>
            <a:r>
              <a:rPr lang="en-GB" b="1" u="sng" dirty="0" smtClean="0">
                <a:latin typeface="Times New Roman" pitchFamily="18" charset="0"/>
                <a:cs typeface="Times New Roman" pitchFamily="18" charset="0"/>
              </a:rPr>
              <a:t>(requirements )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met?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ESSENTIAL 1 –</a:t>
            </a:r>
          </a:p>
          <a:p>
            <a:r>
              <a:rPr lang="en-US" b="1" u="sng" dirty="0" smtClean="0"/>
              <a:t>THE QUALITY OF THE TEST PROCESS DETERMINES THE SUCCESS OF THE TEST EFFORT</a:t>
            </a:r>
          </a:p>
          <a:p>
            <a:pPr algn="just"/>
            <a:r>
              <a:rPr lang="en-US" dirty="0" smtClean="0"/>
              <a:t>The quality of software system is primarily determined by the </a:t>
            </a:r>
            <a:r>
              <a:rPr lang="en-US" b="1" dirty="0" smtClean="0"/>
              <a:t>quality of software process that produces it.</a:t>
            </a:r>
          </a:p>
          <a:p>
            <a:pPr algn="just"/>
            <a:r>
              <a:rPr lang="en-US" dirty="0" smtClean="0"/>
              <a:t>Testing has its </a:t>
            </a:r>
            <a:r>
              <a:rPr lang="en-US" b="1" dirty="0" smtClean="0"/>
              <a:t>own cycle.</a:t>
            </a:r>
          </a:p>
          <a:p>
            <a:pPr algn="just">
              <a:buNone/>
            </a:pPr>
            <a:r>
              <a:rPr lang="en-US" dirty="0" smtClean="0"/>
              <a:t>     -Begin with product requirement phase and from there entire development process.</a:t>
            </a:r>
          </a:p>
          <a:p>
            <a:pPr algn="just"/>
            <a:r>
              <a:rPr lang="en-US" dirty="0" smtClean="0"/>
              <a:t>Each phase is important testing activity.</a:t>
            </a:r>
          </a:p>
          <a:p>
            <a:pPr algn="just"/>
            <a:r>
              <a:rPr lang="en-US" b="1" dirty="0" smtClean="0"/>
              <a:t>Test groups that operate within the organizations </a:t>
            </a:r>
            <a:r>
              <a:rPr lang="en-US" dirty="0" smtClean="0"/>
              <a:t>having an </a:t>
            </a:r>
            <a:r>
              <a:rPr lang="en-US" dirty="0" smtClean="0">
                <a:solidFill>
                  <a:srgbClr val="FF0000"/>
                </a:solidFill>
              </a:rPr>
              <a:t>immature</a:t>
            </a:r>
            <a:r>
              <a:rPr lang="en-US" dirty="0" smtClean="0"/>
              <a:t> development process will feel more pain than those that don’t.</a:t>
            </a:r>
          </a:p>
          <a:p>
            <a:pPr algn="just"/>
            <a:r>
              <a:rPr lang="en-US" dirty="0" smtClean="0"/>
              <a:t>The test group should focus on improving it’s own </a:t>
            </a:r>
            <a:r>
              <a:rPr lang="en-US" dirty="0" smtClean="0">
                <a:solidFill>
                  <a:srgbClr val="FF0000"/>
                </a:solidFill>
              </a:rPr>
              <a:t>internal process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Immature test will result in </a:t>
            </a:r>
            <a:r>
              <a:rPr lang="en-US" dirty="0" smtClean="0">
                <a:solidFill>
                  <a:srgbClr val="FF0000"/>
                </a:solidFill>
              </a:rPr>
              <a:t>unproductive ,chaotic, frustrating environment</a:t>
            </a:r>
          </a:p>
          <a:p>
            <a:pPr algn="just">
              <a:buNone/>
            </a:pPr>
            <a:r>
              <a:rPr lang="en-US" dirty="0" smtClean="0"/>
              <a:t>      produces </a:t>
            </a:r>
            <a:r>
              <a:rPr lang="en-US" b="1" dirty="0" smtClean="0"/>
              <a:t>low quality result and unsatisfactory result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954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7432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020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943224"/>
            <a:ext cx="75438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5029200"/>
            <a:ext cx="403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TESTING,THE DEVELOPMENT CYCLE,REAL WORLD OF CONTACTS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14400"/>
            <a:ext cx="60198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819400"/>
            <a:ext cx="6781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19200"/>
            <a:ext cx="601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33600"/>
            <a:ext cx="624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114800"/>
            <a:ext cx="7010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1"/>
            <a:ext cx="7467600" cy="546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524000"/>
            <a:ext cx="6324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7238999" cy="372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Critical software is software whose failure cold have </a:t>
            </a:r>
            <a:r>
              <a:rPr lang="en-US" b="1" dirty="0" smtClean="0"/>
              <a:t>impact on safety</a:t>
            </a:r>
            <a:r>
              <a:rPr lang="en-US" dirty="0" smtClean="0"/>
              <a:t>, or could cause large </a:t>
            </a:r>
            <a:r>
              <a:rPr lang="en-US" b="1" dirty="0" smtClean="0"/>
              <a:t>financial or social loss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752600"/>
            <a:ext cx="6248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7600"/>
            <a:ext cx="6781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609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114800"/>
            <a:ext cx="586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1026" name="Picture 2" descr="C:\Users\HEGDE\Pictures\stlc-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295400"/>
            <a:ext cx="6076950" cy="42775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85800"/>
            <a:ext cx="7391400" cy="429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6</a:t>
            </a:r>
            <a:br>
              <a:rPr lang="en-US" dirty="0" smtClean="0"/>
            </a:br>
            <a:r>
              <a:rPr lang="en-US" dirty="0" smtClean="0"/>
              <a:t>Critical disciplines: Framework for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600" dirty="0" smtClean="0"/>
              <a:t>Planning</a:t>
            </a:r>
          </a:p>
          <a:p>
            <a:pPr lvl="1"/>
            <a:r>
              <a:rPr lang="en-US" sz="2000" dirty="0" smtClean="0"/>
              <a:t>Considerations in verification planning</a:t>
            </a:r>
          </a:p>
          <a:p>
            <a:pPr lvl="1"/>
            <a:r>
              <a:rPr lang="en-US" sz="2000" dirty="0" smtClean="0"/>
              <a:t>Considerations in verification planning</a:t>
            </a:r>
          </a:p>
          <a:p>
            <a:pPr>
              <a:buNone/>
            </a:pPr>
            <a:r>
              <a:rPr lang="en-US" dirty="0" smtClean="0"/>
              <a:t>Software Engineering Maturity and SEI Process Maturity levels:</a:t>
            </a:r>
          </a:p>
          <a:p>
            <a:pPr lvl="1"/>
            <a:r>
              <a:rPr lang="en-US" sz="2000" dirty="0" smtClean="0"/>
              <a:t>How process maturity level affects testing</a:t>
            </a:r>
          </a:p>
          <a:p>
            <a:pPr>
              <a:buNone/>
            </a:pPr>
            <a:r>
              <a:rPr lang="en-US" dirty="0" smtClean="0"/>
              <a:t>Configuration Management</a:t>
            </a:r>
          </a:p>
          <a:p>
            <a:pPr lvl="1"/>
            <a:r>
              <a:rPr lang="en-US" sz="2000" dirty="0" smtClean="0"/>
              <a:t>Testing Interest in configuration management</a:t>
            </a:r>
          </a:p>
          <a:p>
            <a:pPr lvl="3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 smtClean="0"/>
              <a:t>Standards</a:t>
            </a:r>
          </a:p>
          <a:p>
            <a:pPr marL="800100" lvl="3" indent="-342900"/>
            <a:r>
              <a:rPr lang="en-US" dirty="0" smtClean="0"/>
              <a:t>IEEE/ANSI Standards</a:t>
            </a:r>
          </a:p>
          <a:p>
            <a:pPr marL="342900" lvl="2" indent="-342900"/>
            <a:r>
              <a:rPr lang="en-US" sz="3200" dirty="0" smtClean="0"/>
              <a:t>Formal documents</a:t>
            </a:r>
          </a:p>
          <a:p>
            <a:pPr marL="342900" lvl="2" indent="-342900"/>
            <a:r>
              <a:rPr lang="en-US" sz="3200" dirty="0" smtClean="0"/>
              <a:t>Measurement</a:t>
            </a:r>
          </a:p>
          <a:p>
            <a:pPr marL="342900" lvl="2" indent="-342900"/>
            <a:r>
              <a:rPr lang="en-US" sz="3200" dirty="0" smtClean="0"/>
              <a:t>Tools</a:t>
            </a:r>
          </a:p>
          <a:p>
            <a:pPr marL="342900" lvl="2" indent="-342900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of activity</a:t>
            </a:r>
          </a:p>
          <a:p>
            <a:r>
              <a:rPr lang="en-US" dirty="0" smtClean="0"/>
              <a:t>Review requirements  before testing</a:t>
            </a:r>
          </a:p>
          <a:p>
            <a:r>
              <a:rPr lang="en-US" dirty="0" smtClean="0"/>
              <a:t>Improve specification by good testing.</a:t>
            </a:r>
          </a:p>
          <a:p>
            <a:r>
              <a:rPr lang="en-US" dirty="0" smtClean="0"/>
              <a:t>What kind of standards are going to useful?</a:t>
            </a:r>
          </a:p>
          <a:p>
            <a:r>
              <a:rPr lang="en-US" dirty="0" smtClean="0"/>
              <a:t>Inspections and reviews?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010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769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engineering maturity and SEI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76400"/>
            <a:ext cx="716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276600"/>
            <a:ext cx="586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67200"/>
            <a:ext cx="3733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876800"/>
            <a:ext cx="77724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85800"/>
            <a:ext cx="22955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47800"/>
            <a:ext cx="7162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352800"/>
            <a:ext cx="18002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3248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685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362200"/>
            <a:ext cx="632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810000"/>
            <a:ext cx="662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ESSENTIAL 2</a:t>
            </a:r>
          </a:p>
          <a:p>
            <a:r>
              <a:rPr lang="en-US" sz="2400" b="1" u="sng" dirty="0" smtClean="0"/>
              <a:t>PREVENT DEFECT MIGRATION BY USING EARLY LIFE-CYCLE TESTING TECHNIQUES</a:t>
            </a:r>
          </a:p>
          <a:p>
            <a:pPr algn="just"/>
            <a:r>
              <a:rPr lang="en-US" sz="2400" dirty="0" smtClean="0"/>
              <a:t>The cost of the errors is minimized if they are detected in the same phase as they are introduced.</a:t>
            </a:r>
          </a:p>
          <a:p>
            <a:pPr algn="just"/>
            <a:r>
              <a:rPr lang="en-US" sz="2400" dirty="0" smtClean="0"/>
              <a:t>An effective test program prevents the migration of errors from any development phase to any subsequent phases.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305800" cy="582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6934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819400"/>
            <a:ext cx="701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81000"/>
            <a:ext cx="632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62000"/>
            <a:ext cx="7543800" cy="488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process maturity affects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amount of testing budget spent on non technical issues is inverse proportional to maturity level within environment as  a whole.</a:t>
            </a:r>
          </a:p>
          <a:p>
            <a:r>
              <a:rPr lang="en-US" dirty="0" smtClean="0"/>
              <a:t>Level 1: uncertainty outcome is unpredictable</a:t>
            </a:r>
          </a:p>
          <a:p>
            <a:r>
              <a:rPr lang="en-US" dirty="0" smtClean="0"/>
              <a:t>SPA :software process assessment-special consultancy service.</a:t>
            </a:r>
          </a:p>
          <a:p>
            <a:r>
              <a:rPr lang="en-US" dirty="0" smtClean="0"/>
              <a:t>Evaluating s/w process maturity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04800"/>
            <a:ext cx="6477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343400"/>
            <a:ext cx="716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Configuration management</a:t>
            </a:r>
            <a:r>
              <a:rPr lang="en-US" dirty="0" smtClean="0"/>
              <a:t> (CM) is a systems engineering process for establishing and maintaining consistency of a product's performance, functional, and physical attributes with its requirements, design, and operational information throughout its life.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6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Configuration management</a:t>
            </a:r>
            <a:r>
              <a:rPr lang="en-US" dirty="0" smtClean="0"/>
              <a:t> (CM) is a systems engineering process for establishing and maintaining consistency of a product's performance, functional, and physical attributes with its requirements, design, and operational information throughout its life.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88" y="1714500"/>
            <a:ext cx="76676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8800"/>
            <a:ext cx="6477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b="1" dirty="0" smtClean="0"/>
              <a:t>ESSENTIAL 3</a:t>
            </a:r>
          </a:p>
          <a:p>
            <a:pPr algn="just"/>
            <a:r>
              <a:rPr lang="en-US" b="1" u="sng" dirty="0" smtClean="0"/>
              <a:t>THE TIME FOR SOFTWARE TESTING TOOLS IS NOW</a:t>
            </a:r>
          </a:p>
          <a:p>
            <a:pPr algn="just"/>
            <a:r>
              <a:rPr lang="en-US" dirty="0" smtClean="0"/>
              <a:t>Wide variety of tools which may have mature and healthy product</a:t>
            </a:r>
            <a:r>
              <a:rPr lang="en-US" b="1" u="sng" dirty="0" smtClean="0"/>
              <a:t>.</a:t>
            </a:r>
          </a:p>
          <a:p>
            <a:pPr algn="just"/>
            <a:r>
              <a:rPr lang="en-US" dirty="0" smtClean="0"/>
              <a:t>Test-cycle </a:t>
            </a:r>
            <a:r>
              <a:rPr lang="en-US" b="1" dirty="0" smtClean="0"/>
              <a:t>time reductions and automation providing for 24 </a:t>
            </a:r>
            <a:r>
              <a:rPr lang="en-US" dirty="0" smtClean="0"/>
              <a:t>hours a day of unattended test operations can be achieved with </a:t>
            </a:r>
            <a:r>
              <a:rPr lang="en-US" b="1" dirty="0" smtClean="0"/>
              <a:t>capture and playback tools.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Structural coverage tool </a:t>
            </a:r>
            <a:r>
              <a:rPr lang="en-US" dirty="0" smtClean="0"/>
              <a:t>is used to determine if the software has been thoroughly tested, this tool tells us specifically </a:t>
            </a:r>
            <a:r>
              <a:rPr lang="en-US" b="1" dirty="0" smtClean="0"/>
              <a:t>which parts of the product have in fact been </a:t>
            </a:r>
            <a:r>
              <a:rPr lang="en-US" dirty="0" smtClean="0"/>
              <a:t>executed by our tests.</a:t>
            </a:r>
          </a:p>
          <a:p>
            <a:pPr algn="just"/>
            <a:r>
              <a:rPr lang="en-US" dirty="0" smtClean="0"/>
              <a:t>It is no longer acceptable to expect customers to be the first to execute our code.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58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971800"/>
            <a:ext cx="7010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76400"/>
            <a:ext cx="7458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792479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Interest in CM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391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7848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838200"/>
            <a:ext cx="3276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752600"/>
            <a:ext cx="632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048000"/>
            <a:ext cx="701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6172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581400"/>
            <a:ext cx="655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0"/>
            <a:ext cx="708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6705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685800"/>
            <a:ext cx="3181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Formal document is document of which the form , general content and timing has been agreed in advance. It is deliverable.</a:t>
            </a:r>
          </a:p>
          <a:p>
            <a:pPr algn="just"/>
            <a:r>
              <a:rPr lang="en-US" sz="2400" dirty="0" smtClean="0"/>
              <a:t>It is document in order to put decision in writing.</a:t>
            </a:r>
          </a:p>
          <a:p>
            <a:pPr algn="just"/>
            <a:r>
              <a:rPr lang="en-US" sz="2400" dirty="0" smtClean="0"/>
              <a:t>Document is vehicle for stake holder communication.</a:t>
            </a:r>
          </a:p>
          <a:p>
            <a:pPr algn="just"/>
            <a:r>
              <a:rPr lang="en-US" sz="2400" dirty="0" smtClean="0"/>
              <a:t>Document are delivered by the development and testing group.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ESSENTIAL 4</a:t>
            </a:r>
          </a:p>
          <a:p>
            <a:pPr algn="just"/>
            <a:r>
              <a:rPr lang="en-US" sz="2600" b="1" u="sng" dirty="0" smtClean="0"/>
              <a:t>A REAL PERSON MUST TAKE RESPONSIBILITY FOR IMPROVING THE TESTING PROCESS</a:t>
            </a:r>
          </a:p>
          <a:p>
            <a:pPr algn="just"/>
            <a:r>
              <a:rPr lang="en-US" sz="2600" dirty="0" smtClean="0"/>
              <a:t>If the testing group is feeling pain, start campaigning for improvements to a few of the key issues, such as </a:t>
            </a:r>
            <a:r>
              <a:rPr lang="en-US" sz="2600" b="1" dirty="0" smtClean="0">
                <a:solidFill>
                  <a:srgbClr val="FF0000"/>
                </a:solidFill>
              </a:rPr>
              <a:t>better specifications, better reviews and inspections.</a:t>
            </a:r>
          </a:p>
          <a:p>
            <a:pPr algn="just"/>
            <a:r>
              <a:rPr lang="en-US" sz="2600" dirty="0" smtClean="0"/>
              <a:t>Management </a:t>
            </a:r>
            <a:r>
              <a:rPr lang="en-US" sz="2600" b="1" dirty="0" smtClean="0">
                <a:solidFill>
                  <a:srgbClr val="FF0000"/>
                </a:solidFill>
              </a:rPr>
              <a:t>should appoint architect </a:t>
            </a:r>
            <a:r>
              <a:rPr lang="en-US" sz="2600" dirty="0" smtClean="0"/>
              <a:t>or core team to priotize the potential improvements</a:t>
            </a:r>
          </a:p>
          <a:p>
            <a:pPr algn="just"/>
            <a:r>
              <a:rPr lang="en-US" sz="2600" dirty="0" smtClean="0"/>
              <a:t>It is not rocket science </a:t>
            </a:r>
            <a:r>
              <a:rPr lang="en-US" sz="2600" b="1" dirty="0" smtClean="0">
                <a:solidFill>
                  <a:srgbClr val="FF0000"/>
                </a:solidFill>
              </a:rPr>
              <a:t>but take </a:t>
            </a:r>
            <a:r>
              <a:rPr lang="en-US" sz="2600" b="1" dirty="0" err="1" smtClean="0">
                <a:solidFill>
                  <a:srgbClr val="FF0000"/>
                </a:solidFill>
              </a:rPr>
              <a:t>take</a:t>
            </a:r>
            <a:r>
              <a:rPr lang="en-US" sz="2600" b="1" dirty="0" smtClean="0">
                <a:solidFill>
                  <a:srgbClr val="FF0000"/>
                </a:solidFill>
              </a:rPr>
              <a:t> time and effort.</a:t>
            </a:r>
          </a:p>
          <a:p>
            <a:pPr algn="just"/>
            <a:r>
              <a:rPr lang="en-US" sz="2600" b="1" dirty="0" smtClean="0"/>
              <a:t>Testing tools </a:t>
            </a:r>
            <a:r>
              <a:rPr lang="en-US" sz="2600" dirty="0" smtClean="0"/>
              <a:t>helps but must be used with in overall testing process.</a:t>
            </a:r>
          </a:p>
          <a:p>
            <a:pPr algn="just"/>
            <a:r>
              <a:rPr lang="en-US" sz="2600" dirty="0" smtClean="0"/>
              <a:t>Software testing is a process that </a:t>
            </a:r>
            <a:r>
              <a:rPr lang="en-US" sz="2600" dirty="0" smtClean="0">
                <a:solidFill>
                  <a:srgbClr val="FF0000"/>
                </a:solidFill>
              </a:rPr>
              <a:t>requires people who take responsibility for its improvement.</a:t>
            </a:r>
          </a:p>
          <a:p>
            <a:pPr algn="just"/>
            <a:endParaRPr lang="en-US" sz="26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685800"/>
            <a:ext cx="3181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400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505200"/>
            <a:ext cx="7010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828800"/>
            <a:ext cx="7162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8175" y="1696244"/>
            <a:ext cx="786765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Measurement and </a:t>
            </a:r>
            <a:r>
              <a:rPr lang="en-US" sz="2200" b="1" dirty="0" smtClean="0"/>
              <a:t>tracking incident reports</a:t>
            </a:r>
          </a:p>
          <a:p>
            <a:r>
              <a:rPr lang="en-US" sz="2200" dirty="0" smtClean="0"/>
              <a:t>Provides a leading indicators of </a:t>
            </a:r>
            <a:r>
              <a:rPr lang="en-US" sz="2200" b="1" dirty="0" smtClean="0"/>
              <a:t>product quality</a:t>
            </a:r>
          </a:p>
          <a:p>
            <a:r>
              <a:rPr lang="en-US" sz="2200" dirty="0" smtClean="0"/>
              <a:t>Provides significant criteria for</a:t>
            </a:r>
            <a:r>
              <a:rPr lang="en-US" sz="2200" b="1" dirty="0" smtClean="0"/>
              <a:t> readiness</a:t>
            </a:r>
          </a:p>
          <a:p>
            <a:r>
              <a:rPr lang="en-US" sz="2200" dirty="0" smtClean="0"/>
              <a:t>Correlates to user </a:t>
            </a:r>
            <a:r>
              <a:rPr lang="en-US" sz="2200" b="1" dirty="0" smtClean="0"/>
              <a:t>satisfaction with product</a:t>
            </a:r>
          </a:p>
          <a:p>
            <a:r>
              <a:rPr lang="en-US" sz="2200" dirty="0" smtClean="0"/>
              <a:t>Serves predictor for </a:t>
            </a:r>
            <a:r>
              <a:rPr lang="en-US" sz="2200" b="1" dirty="0" smtClean="0"/>
              <a:t>remaining error</a:t>
            </a:r>
          </a:p>
          <a:p>
            <a:r>
              <a:rPr lang="en-US" sz="2200" dirty="0" smtClean="0"/>
              <a:t>Provide measure of </a:t>
            </a:r>
            <a:r>
              <a:rPr lang="en-US" sz="2200" b="1" dirty="0" smtClean="0"/>
              <a:t>product quality relative to other product</a:t>
            </a:r>
          </a:p>
          <a:p>
            <a:r>
              <a:rPr lang="en-US" sz="2200" dirty="0" smtClean="0"/>
              <a:t>Provide measure of </a:t>
            </a:r>
            <a:r>
              <a:rPr lang="en-US" sz="2200" b="1" dirty="0" smtClean="0"/>
              <a:t>testing efficiency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38201"/>
            <a:ext cx="7543800" cy="4534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36178"/>
            <a:ext cx="8229600" cy="365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391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153399" cy="434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678179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769619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ESSENTIAL 5</a:t>
            </a:r>
          </a:p>
          <a:p>
            <a:pPr algn="just"/>
            <a:r>
              <a:rPr lang="en-US" sz="2400" b="1" u="sng" dirty="0" smtClean="0"/>
              <a:t>TESTING IS A PROFESSIONAL DISCIPLINE REQUIRING TRAINED, SKILLED PEOPLE</a:t>
            </a:r>
          </a:p>
          <a:p>
            <a:pPr algn="just"/>
            <a:r>
              <a:rPr lang="en-US" sz="2400" dirty="0" smtClean="0"/>
              <a:t>The software testing, process has evolved considerably and has reached the point where it is a </a:t>
            </a:r>
            <a:r>
              <a:rPr lang="en-US" sz="2400" dirty="0" smtClean="0">
                <a:solidFill>
                  <a:srgbClr val="FF0000"/>
                </a:solidFill>
              </a:rPr>
              <a:t>discipline </a:t>
            </a:r>
            <a:r>
              <a:rPr lang="en-US" sz="2400" b="1" dirty="0" smtClean="0">
                <a:solidFill>
                  <a:srgbClr val="FF0000"/>
                </a:solidFill>
              </a:rPr>
              <a:t>requiring trained professionals.</a:t>
            </a:r>
          </a:p>
          <a:p>
            <a:pPr algn="just"/>
            <a:r>
              <a:rPr lang="en-US" sz="2400" dirty="0" smtClean="0"/>
              <a:t>It has become career choice.</a:t>
            </a:r>
          </a:p>
          <a:p>
            <a:pPr algn="just"/>
            <a:r>
              <a:rPr lang="en-US" sz="2400" dirty="0" smtClean="0"/>
              <a:t>It is not entry level job.</a:t>
            </a:r>
          </a:p>
          <a:p>
            <a:pPr algn="just"/>
            <a:r>
              <a:rPr lang="en-US" sz="2400" dirty="0" smtClean="0"/>
              <a:t>When testing is done properly, it surpasses the challenge of product development.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58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971800"/>
            <a:ext cx="7010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077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792479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Interest in CM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391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7848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7467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495800"/>
            <a:ext cx="647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838200"/>
            <a:ext cx="3276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752600"/>
            <a:ext cx="632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048000"/>
            <a:ext cx="701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6172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581400"/>
            <a:ext cx="655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0"/>
            <a:ext cx="708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6705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7140</TotalTime>
  <Words>1781</Words>
  <Application>Microsoft Office PowerPoint</Application>
  <PresentationFormat>On-screen Show (4:3)</PresentationFormat>
  <Paragraphs>281</Paragraphs>
  <Slides>103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UNIT -3</vt:lpstr>
      <vt:lpstr>CHAPTERS</vt:lpstr>
      <vt:lpstr> </vt:lpstr>
      <vt:lpstr> </vt:lpstr>
      <vt:lpstr> </vt:lpstr>
      <vt:lpstr> </vt:lpstr>
      <vt:lpstr> </vt:lpstr>
      <vt:lpstr> </vt:lpstr>
      <vt:lpstr> </vt:lpstr>
      <vt:lpstr> </vt:lpstr>
      <vt:lpstr>The state of the art and state of the practice</vt:lpstr>
      <vt:lpstr>history</vt:lpstr>
      <vt:lpstr> </vt:lpstr>
      <vt:lpstr> </vt:lpstr>
      <vt:lpstr> </vt:lpstr>
      <vt:lpstr>The clean sheet approach to getting started</vt:lpstr>
      <vt:lpstr> </vt:lpstr>
      <vt:lpstr>Establishing a practical perspective</vt:lpstr>
      <vt:lpstr> </vt:lpstr>
      <vt:lpstr>Errors</vt:lpstr>
      <vt:lpstr>What is testing really? Some definition</vt:lpstr>
      <vt:lpstr> </vt:lpstr>
      <vt:lpstr>dfhf</vt:lpstr>
      <vt:lpstr> </vt:lpstr>
      <vt:lpstr> </vt:lpstr>
      <vt:lpstr> </vt:lpstr>
      <vt:lpstr> </vt:lpstr>
      <vt:lpstr> </vt:lpstr>
      <vt:lpstr> </vt:lpstr>
      <vt:lpstr> </vt:lpstr>
      <vt:lpstr>Risk and risk management</vt:lpstr>
      <vt:lpstr> </vt:lpstr>
      <vt:lpstr> </vt:lpstr>
      <vt:lpstr> </vt:lpstr>
      <vt:lpstr> </vt:lpstr>
      <vt:lpstr> </vt:lpstr>
      <vt:lpstr> </vt:lpstr>
      <vt:lpstr> </vt:lpstr>
      <vt:lpstr>1.1  Verification and Validation Basic Concepts</vt:lpstr>
      <vt:lpstr> </vt:lpstr>
      <vt:lpstr>  </vt:lpstr>
      <vt:lpstr>TESTING,THE DEVELOPMENT CYCLE,REAL WORLD OF CONTACTS </vt:lpstr>
      <vt:lpstr> </vt:lpstr>
      <vt:lpstr> </vt:lpstr>
      <vt:lpstr> </vt:lpstr>
      <vt:lpstr> </vt:lpstr>
      <vt:lpstr> </vt:lpstr>
      <vt:lpstr> </vt:lpstr>
      <vt:lpstr> </vt:lpstr>
      <vt:lpstr> </vt:lpstr>
      <vt:lpstr>Chapter 6 Critical disciplines: Framework for testing</vt:lpstr>
      <vt:lpstr> </vt:lpstr>
      <vt:lpstr>Planning </vt:lpstr>
      <vt:lpstr> </vt:lpstr>
      <vt:lpstr> </vt:lpstr>
      <vt:lpstr> </vt:lpstr>
      <vt:lpstr>Software engineering maturity and SEI</vt:lpstr>
      <vt:lpstr> </vt:lpstr>
      <vt:lpstr> </vt:lpstr>
      <vt:lpstr> </vt:lpstr>
      <vt:lpstr> </vt:lpstr>
      <vt:lpstr> </vt:lpstr>
      <vt:lpstr>How process maturity affects testing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Testing Interest in CM</vt:lpstr>
      <vt:lpstr> </vt:lpstr>
      <vt:lpstr>   </vt:lpstr>
      <vt:lpstr> </vt:lpstr>
      <vt:lpstr> </vt:lpstr>
      <vt:lpstr> </vt:lpstr>
      <vt:lpstr>  </vt:lpstr>
      <vt:lpstr>  </vt:lpstr>
      <vt:lpstr> </vt:lpstr>
      <vt:lpstr>Measurement</vt:lpstr>
      <vt:lpstr> </vt:lpstr>
      <vt:lpstr> </vt:lpstr>
      <vt:lpstr>TOOLS</vt:lpstr>
      <vt:lpstr> </vt:lpstr>
      <vt:lpstr> </vt:lpstr>
      <vt:lpstr> </vt:lpstr>
      <vt:lpstr> </vt:lpstr>
      <vt:lpstr> </vt:lpstr>
      <vt:lpstr> </vt:lpstr>
      <vt:lpstr> </vt:lpstr>
      <vt:lpstr>Testing Interest in CM</vt:lpstr>
      <vt:lpstr> </vt:lpstr>
      <vt:lpstr> </vt:lpstr>
      <vt:lpstr>   </vt:lpstr>
      <vt:lpstr> </vt:lpstr>
      <vt:lpstr> </vt:lpstr>
      <vt:lpstr> </vt:lpstr>
      <vt:lpstr>  </vt:lpstr>
      <vt:lpstr> </vt:lpstr>
      <vt:lpstr>  </vt:lpstr>
      <vt:lpstr>Testware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-3</dc:title>
  <dc:creator>Dell</dc:creator>
  <cp:lastModifiedBy>HEGDE</cp:lastModifiedBy>
  <cp:revision>166</cp:revision>
  <dcterms:created xsi:type="dcterms:W3CDTF">2017-02-10T07:16:47Z</dcterms:created>
  <dcterms:modified xsi:type="dcterms:W3CDTF">2018-03-05T06:17:12Z</dcterms:modified>
</cp:coreProperties>
</file>